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Lst>
  <p:notesMasterIdLst>
    <p:notesMasterId r:id="rId11"/>
  </p:notesMasterIdLst>
  <p:handoutMasterIdLst>
    <p:handoutMasterId r:id="rId12"/>
  </p:handoutMasterIdLst>
  <p:sldIdLst>
    <p:sldId id="256" r:id="rId5"/>
    <p:sldId id="271" r:id="rId6"/>
    <p:sldId id="273" r:id="rId7"/>
    <p:sldId id="272" r:id="rId8"/>
    <p:sldId id="274" r:id="rId9"/>
    <p:sldId id="27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Lst>
        </p14:section>
        <p14:section name="Design, Morph, Annotate, Work Together, Tell Me" id="{B9B51309-D148-4332-87C2-07BE32FBCA3B}">
          <p14:sldIdLst>
            <p14:sldId id="271"/>
            <p14:sldId id="273"/>
            <p14:sldId id="272"/>
            <p14:sldId id="274"/>
            <p14:sldId id="276"/>
          </p14:sldIdLst>
        </p14:section>
        <p14:section name="Learn More" id="{2CC34DB2-6590-42C0-AD4B-A04C6060184E}">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462F"/>
    <a:srgbClr val="D24726"/>
    <a:srgbClr val="404040"/>
    <a:srgbClr val="FF9B45"/>
    <a:srgbClr val="F8CFB6"/>
    <a:srgbClr val="F8CAB6"/>
    <a:srgbClr val="923922"/>
    <a:srgbClr val="F5F5F5"/>
    <a:srgbClr val="F2F2F2"/>
    <a:srgbClr val="D2B4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241" autoAdjust="0"/>
  </p:normalViewPr>
  <p:slideViewPr>
    <p:cSldViewPr snapToGrid="0">
      <p:cViewPr varScale="1">
        <p:scale>
          <a:sx n="63" d="100"/>
          <a:sy n="63" d="100"/>
        </p:scale>
        <p:origin x="732" y="6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0680FBE-A8DF-4758-9AC4-3A9E1039168F}" type="datetimeFigureOut">
              <a:rPr lang="en-US" smtClean="0"/>
              <a:t>10/14/2020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679768-A2FC-4D08-91F6-8DCE6C566B36}" type="slidenum">
              <a:rPr lang="en-US" smtClean="0"/>
              <a:t>‹#›</a:t>
            </a:fld>
            <a:endParaRPr lang="en-US" dirty="0"/>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10/14/2020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dirty="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dirty="0"/>
          </a:p>
        </p:txBody>
      </p:sp>
    </p:spTree>
    <p:extLst>
      <p:ext uri="{BB962C8B-B14F-4D97-AF65-F5344CB8AC3E}">
        <p14:creationId xmlns:p14="http://schemas.microsoft.com/office/powerpoint/2010/main" val="1011769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cxnSp>
        <p:nvCxnSpPr>
          <p:cNvPr id="12" name="Straight Connector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521207" y="448056"/>
            <a:ext cx="6877119" cy="640080"/>
          </a:xfrm>
        </p:spPr>
        <p:txBody>
          <a:bodyPr anchor="b" anchorCtr="0">
            <a:normAutofit/>
          </a:bodyPr>
          <a:lstStyle>
            <a:lvl1pPr>
              <a:defRPr sz="2800">
                <a:solidFill>
                  <a:schemeClr val="bg2">
                    <a:lumMod val="25000"/>
                  </a:schemeClr>
                </a:solidFill>
              </a:defRPr>
            </a:lvl1pPr>
          </a:lstStyle>
          <a:p>
            <a:r>
              <a:rPr lang="en-US"/>
              <a:t>Click to edit Master title style</a:t>
            </a:r>
            <a:endParaRPr lang="en-US" dirty="0"/>
          </a:p>
        </p:txBody>
      </p:sp>
      <p:sp>
        <p:nvSpPr>
          <p:cNvPr id="3" name="Content Placeholder 2"/>
          <p:cNvSpPr>
            <a:spLocks noGrp="1"/>
          </p:cNvSpPr>
          <p:nvPr>
            <p:ph sz="quarter" idx="10"/>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
        <p:nvSpPr>
          <p:cNvPr id="6"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10/14/2020</a:t>
            </a:fld>
            <a:endParaRPr lang="en-US" dirty="0"/>
          </a:p>
        </p:txBody>
      </p:sp>
      <p:sp>
        <p:nvSpPr>
          <p:cNvPr id="7"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8" name="Slide Number Placeholder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9" name="Rectangle 8"/>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Rectangle 9"/>
          <p:cNvSpPr/>
          <p:nvPr userDrawn="1"/>
        </p:nvSpPr>
        <p:spPr bwMode="blackWhite">
          <a:xfrm>
            <a:off x="254950"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521208" y="1536192"/>
            <a:ext cx="6876288" cy="640080"/>
          </a:xfrm>
        </p:spPr>
        <p:txBody>
          <a:bodyPr>
            <a:normAutofit/>
          </a:bodyPr>
          <a:lstStyle>
            <a:lvl1pPr>
              <a:defRPr sz="3600">
                <a:solidFill>
                  <a:schemeClr val="bg1"/>
                </a:solidFill>
              </a:defRPr>
            </a:lvl1pPr>
          </a:lstStyle>
          <a:p>
            <a:r>
              <a:rPr lang="en-US"/>
              <a:t>Click to edit Master title style</a:t>
            </a:r>
            <a:endParaRPr lang="en-US" dirty="0"/>
          </a:p>
        </p:txBody>
      </p:sp>
      <p:sp>
        <p:nvSpPr>
          <p:cNvPr id="7" name="Content Placeholder 6"/>
          <p:cNvSpPr>
            <a:spLocks noGrp="1"/>
          </p:cNvSpPr>
          <p:nvPr>
            <p:ph sz="quarter" idx="13"/>
          </p:nvPr>
        </p:nvSpPr>
        <p:spPr>
          <a:xfrm>
            <a:off x="5394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j-lt"/>
              </a:defRPr>
            </a:lvl1pPr>
            <a:lvl2pPr>
              <a:defRPr lang="en-US" sz="1200" dirty="0" smtClean="0">
                <a:solidFill>
                  <a:schemeClr val="tx1">
                    <a:lumMod val="75000"/>
                    <a:lumOff val="25000"/>
                  </a:schemeClr>
                </a:solidFill>
              </a:defRPr>
            </a:lvl2pPr>
            <a:lvl3pPr>
              <a:defRPr lang="en-US" sz="1200" dirty="0" smtClean="0">
                <a:solidFill>
                  <a:schemeClr val="tx1">
                    <a:lumMod val="75000"/>
                    <a:lumOff val="25000"/>
                  </a:schemeClr>
                </a:solidFill>
              </a:defRPr>
            </a:lvl3pPr>
            <a:lvl4pPr>
              <a:defRPr lang="en-US" sz="1200" dirty="0" smtClean="0">
                <a:solidFill>
                  <a:schemeClr val="tx1">
                    <a:lumMod val="75000"/>
                    <a:lumOff val="25000"/>
                  </a:schemeClr>
                </a:solidFill>
              </a:defRPr>
            </a:lvl4pPr>
            <a:lvl5pPr>
              <a:defRPr lang="en-US" sz="1200" dirty="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Tree>
    <p:extLst>
      <p:ext uri="{BB962C8B-B14F-4D97-AF65-F5344CB8AC3E}">
        <p14:creationId xmlns:p14="http://schemas.microsoft.com/office/powerpoint/2010/main" val="1335655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sp>
        <p:nvSpPr>
          <p:cNvPr id="2" name="Title Placeholder 1"/>
          <p:cNvSpPr>
            <a:spLocks noGrp="1"/>
          </p:cNvSpPr>
          <p:nvPr>
            <p:ph type="title"/>
          </p:nvPr>
        </p:nvSpPr>
        <p:spPr>
          <a:xfrm>
            <a:off x="521208" y="448056"/>
            <a:ext cx="6876288" cy="64008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539496" y="1435608"/>
            <a:ext cx="4416552" cy="39776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10/14/2020</a:t>
            </a:fld>
            <a:endParaRPr lang="en-US" dirty="0"/>
          </a:p>
        </p:txBody>
      </p:sp>
      <p:sp>
        <p:nvSpPr>
          <p:cNvPr id="5"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cxnSp>
        <p:nvCxnSpPr>
          <p:cNvPr id="8" name="Straight Connector 7"/>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Bvaissova.consultant@adb.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64324"/>
            <a:ext cx="10515600" cy="2387600"/>
          </a:xfrm>
        </p:spPr>
        <p:txBody>
          <a:bodyPr anchor="ctr" anchorCtr="0">
            <a:normAutofit/>
          </a:bodyPr>
          <a:lstStyle/>
          <a:p>
            <a:r>
              <a:rPr lang="en-US" sz="4800" dirty="0">
                <a:solidFill>
                  <a:schemeClr val="bg1"/>
                </a:solidFill>
              </a:rPr>
              <a:t>Legal Reform on Infrastructure PPP Model for Hospital Pilots in Kazakhstan</a:t>
            </a:r>
            <a:br>
              <a:rPr lang="en-US" sz="4800" dirty="0">
                <a:solidFill>
                  <a:schemeClr val="bg1"/>
                </a:solidFill>
              </a:rPr>
            </a:br>
            <a:endParaRPr lang="en-US" sz="4800" dirty="0">
              <a:solidFill>
                <a:schemeClr val="bg1"/>
              </a:solidFill>
            </a:endParaRPr>
          </a:p>
        </p:txBody>
      </p:sp>
      <p:sp>
        <p:nvSpPr>
          <p:cNvPr id="3" name="Subtitle 2"/>
          <p:cNvSpPr>
            <a:spLocks noGrp="1"/>
          </p:cNvSpPr>
          <p:nvPr>
            <p:ph type="subTitle" idx="4294967295"/>
          </p:nvPr>
        </p:nvSpPr>
        <p:spPr>
          <a:xfrm>
            <a:off x="855620" y="2933105"/>
            <a:ext cx="9582736" cy="2157055"/>
          </a:xfrm>
        </p:spPr>
        <p:txBody>
          <a:bodyPr>
            <a:normAutofit/>
          </a:bodyPr>
          <a:lstStyle/>
          <a:p>
            <a:r>
              <a:rPr lang="en-US" sz="2000" i="1" dirty="0">
                <a:solidFill>
                  <a:schemeClr val="bg1"/>
                </a:solidFill>
                <a:latin typeface="+mj-lt"/>
              </a:rPr>
              <a:t>II PPP Investment Forum «PPP In the face of pandemic: challenges and opportunities organized by Kazakhstan PPP Center</a:t>
            </a:r>
          </a:p>
          <a:p>
            <a:r>
              <a:rPr lang="en-US" sz="2000" i="1" dirty="0">
                <a:solidFill>
                  <a:schemeClr val="bg1"/>
                </a:solidFill>
                <a:latin typeface="+mj-lt"/>
              </a:rPr>
              <a:t>15 October 2020</a:t>
            </a:r>
          </a:p>
        </p:txBody>
      </p:sp>
    </p:spTree>
    <p:extLst>
      <p:ext uri="{BB962C8B-B14F-4D97-AF65-F5344CB8AC3E}">
        <p14:creationId xmlns:p14="http://schemas.microsoft.com/office/powerpoint/2010/main" val="2471807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Autofit/>
          </a:bodyPr>
          <a:lstStyle/>
          <a:p>
            <a:r>
              <a:rPr lang="en-US" dirty="0">
                <a:latin typeface="Segoe UI Light" panose="020B0502040204020203" pitchFamily="34" charset="0"/>
                <a:cs typeface="Segoe UI Light" panose="020B0502040204020203" pitchFamily="34" charset="0"/>
              </a:rPr>
              <a:t>Background </a:t>
            </a:r>
          </a:p>
        </p:txBody>
      </p:sp>
      <p:sp>
        <p:nvSpPr>
          <p:cNvPr id="38" name="Content Placeholder 17"/>
          <p:cNvSpPr txBox="1">
            <a:spLocks/>
          </p:cNvSpPr>
          <p:nvPr/>
        </p:nvSpPr>
        <p:spPr>
          <a:xfrm>
            <a:off x="541609" y="1524708"/>
            <a:ext cx="11074657" cy="4885236"/>
          </a:xfrm>
          <a:prstGeom prst="rect">
            <a:avLst/>
          </a:prstGeom>
        </p:spPr>
        <p:txBody>
          <a:bodyPr vert="horz" lIns="91440" tIns="45720" rIns="91440" bIns="45720" rtlCol="0">
            <a:no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algn="just">
              <a:spcAft>
                <a:spcPts val="600"/>
              </a:spcAft>
              <a:defRPr/>
            </a:pPr>
            <a:r>
              <a:rPr lang="en-US" sz="1400" dirty="0">
                <a:solidFill>
                  <a:schemeClr val="tx1"/>
                </a:solidFill>
                <a:latin typeface="Arial" panose="020B0604020202020204" pitchFamily="34" charset="0"/>
                <a:cs typeface="Arial" panose="020B0604020202020204" pitchFamily="34" charset="0"/>
              </a:rPr>
              <a:t>ADB is providing transaction advisory support to the Government of Kazakhstan (</a:t>
            </a:r>
            <a:r>
              <a:rPr lang="en-US" sz="1400" dirty="0" err="1">
                <a:solidFill>
                  <a:schemeClr val="tx1"/>
                </a:solidFill>
                <a:latin typeface="Arial" panose="020B0604020202020204" pitchFamily="34" charset="0"/>
                <a:cs typeface="Arial" panose="020B0604020202020204" pitchFamily="34" charset="0"/>
              </a:rPr>
              <a:t>GoK</a:t>
            </a:r>
            <a:r>
              <a:rPr lang="en-US" sz="1400" dirty="0">
                <a:solidFill>
                  <a:schemeClr val="tx1"/>
                </a:solidFill>
                <a:latin typeface="Arial" panose="020B0604020202020204" pitchFamily="34" charset="0"/>
                <a:cs typeface="Arial" panose="020B0604020202020204" pitchFamily="34" charset="0"/>
              </a:rPr>
              <a:t>) for structuring and delivering the Karaganda University Hospital PPP</a:t>
            </a:r>
          </a:p>
          <a:p>
            <a:pPr algn="just">
              <a:spcAft>
                <a:spcPts val="600"/>
              </a:spcAft>
              <a:defRPr/>
            </a:pPr>
            <a:r>
              <a:rPr lang="en-US" sz="1400" dirty="0">
                <a:solidFill>
                  <a:schemeClr val="tx1"/>
                </a:solidFill>
                <a:latin typeface="Arial" panose="020B0604020202020204" pitchFamily="34" charset="0"/>
                <a:cs typeface="Arial" panose="020B0604020202020204" pitchFamily="34" charset="0"/>
              </a:rPr>
              <a:t>Hospital PPP is a part of the Ministry of Healthcare (MOH) Strategic Plan for 2020-2025 that envisages a pipeline of 14 greenfield hospital PPPs across the country, including four teaching hospitals.</a:t>
            </a:r>
          </a:p>
          <a:p>
            <a:pPr algn="just">
              <a:spcAft>
                <a:spcPts val="600"/>
              </a:spcAft>
              <a:defRPr/>
            </a:pPr>
            <a:r>
              <a:rPr lang="en-US" sz="1400" dirty="0">
                <a:solidFill>
                  <a:schemeClr val="tx1"/>
                </a:solidFill>
                <a:latin typeface="Arial" panose="020B0604020202020204" pitchFamily="34" charset="0"/>
                <a:cs typeface="Arial" panose="020B0604020202020204" pitchFamily="34" charset="0"/>
              </a:rPr>
              <a:t>The Karaganda and Almaty university hospitals have been identified as the pilots.</a:t>
            </a:r>
          </a:p>
          <a:p>
            <a:pPr algn="just">
              <a:spcAft>
                <a:spcPts val="600"/>
              </a:spcAft>
              <a:defRPr/>
            </a:pPr>
            <a:r>
              <a:rPr lang="en-US" sz="1400" dirty="0">
                <a:solidFill>
                  <a:schemeClr val="tx1"/>
                </a:solidFill>
                <a:latin typeface="Arial" panose="020B0604020202020204" pitchFamily="34" charset="0"/>
                <a:cs typeface="Arial" panose="020B0604020202020204" pitchFamily="34" charset="0"/>
              </a:rPr>
              <a:t>Karaganda Medical University founded in 1950, is the Country’s second largest medical university and located in Karaganda; country’s largest industrial city famous for coal mines, ferrous and non-ferrous industry, heat power and machine engineering. </a:t>
            </a:r>
          </a:p>
          <a:p>
            <a:pPr algn="just">
              <a:spcAft>
                <a:spcPts val="600"/>
              </a:spcAft>
              <a:defRPr/>
            </a:pPr>
            <a:r>
              <a:rPr lang="en-US" sz="1400" dirty="0">
                <a:solidFill>
                  <a:schemeClr val="tx1"/>
                </a:solidFill>
                <a:latin typeface="Arial" panose="020B0604020202020204" pitchFamily="34" charset="0"/>
                <a:cs typeface="Arial" panose="020B0604020202020204" pitchFamily="34" charset="0"/>
              </a:rPr>
              <a:t>Located 200 km South of </a:t>
            </a:r>
            <a:r>
              <a:rPr lang="en-US" sz="1400" dirty="0" err="1">
                <a:solidFill>
                  <a:schemeClr val="tx1"/>
                </a:solidFill>
                <a:latin typeface="Arial" panose="020B0604020202020204" pitchFamily="34" charset="0"/>
                <a:cs typeface="Arial" panose="020B0604020202020204" pitchFamily="34" charset="0"/>
              </a:rPr>
              <a:t>NurSultan</a:t>
            </a:r>
            <a:r>
              <a:rPr lang="en-US" sz="1400" dirty="0">
                <a:solidFill>
                  <a:schemeClr val="tx1"/>
                </a:solidFill>
                <a:latin typeface="Arial" panose="020B0604020202020204" pitchFamily="34" charset="0"/>
                <a:cs typeface="Arial" panose="020B0604020202020204" pitchFamily="34" charset="0"/>
              </a:rPr>
              <a:t> (formerly Astana), Karaganda is country’s fourth most populous city (2017 est. pop. 500,000+)</a:t>
            </a:r>
          </a:p>
          <a:p>
            <a:pPr marL="0" indent="0" algn="just">
              <a:spcAft>
                <a:spcPts val="600"/>
              </a:spcAft>
              <a:buNone/>
              <a:defRPr/>
            </a:pPr>
            <a:r>
              <a:rPr lang="en-GB" sz="1400" dirty="0">
                <a:solidFill>
                  <a:schemeClr val="tx1"/>
                </a:solidFill>
                <a:latin typeface="Arial" panose="020B0604020202020204" pitchFamily="34" charset="0"/>
                <a:cs typeface="Arial" panose="020B0604020202020204" pitchFamily="34" charset="0"/>
              </a:rPr>
              <a:t>Recommended transaction structure: </a:t>
            </a:r>
          </a:p>
          <a:p>
            <a:pPr algn="just">
              <a:spcAft>
                <a:spcPts val="600"/>
              </a:spcAft>
              <a:defRPr/>
            </a:pPr>
            <a:r>
              <a:rPr lang="en-GB" sz="1400" dirty="0">
                <a:solidFill>
                  <a:schemeClr val="tx1"/>
                </a:solidFill>
                <a:latin typeface="Arial" panose="020B0604020202020204" pitchFamily="34" charset="0"/>
                <a:cs typeface="Arial" panose="020B0604020202020204" pitchFamily="34" charset="0"/>
              </a:rPr>
              <a:t>20-year D</a:t>
            </a:r>
            <a:r>
              <a:rPr lang="en-US" sz="1400" dirty="0" err="1">
                <a:solidFill>
                  <a:schemeClr val="tx1"/>
                </a:solidFill>
                <a:latin typeface="Arial" panose="020B0604020202020204" pitchFamily="34" charset="0"/>
                <a:cs typeface="Arial" panose="020B0604020202020204" pitchFamily="34" charset="0"/>
              </a:rPr>
              <a:t>esign</a:t>
            </a:r>
            <a:r>
              <a:rPr lang="en-US" sz="1400" dirty="0">
                <a:solidFill>
                  <a:schemeClr val="tx1"/>
                </a:solidFill>
                <a:latin typeface="Arial" panose="020B0604020202020204" pitchFamily="34" charset="0"/>
                <a:cs typeface="Arial" panose="020B0604020202020204" pitchFamily="34" charset="0"/>
              </a:rPr>
              <a:t>, Build, Finance, Operate and Maintain contract;</a:t>
            </a:r>
          </a:p>
          <a:p>
            <a:pPr algn="just">
              <a:spcAft>
                <a:spcPts val="600"/>
              </a:spcAft>
              <a:defRPr/>
            </a:pPr>
            <a:r>
              <a:rPr lang="en-US" sz="1400" dirty="0">
                <a:solidFill>
                  <a:schemeClr val="tx1"/>
                </a:solidFill>
                <a:latin typeface="Arial" panose="020B0604020202020204" pitchFamily="34" charset="0"/>
                <a:cs typeface="Arial" panose="020B0604020202020204" pitchFamily="34" charset="0"/>
              </a:rPr>
              <a:t>Structured on Availability Payments and based on-already market tried and tested $680m Almaty Ring Road PPP-Concession Law (2006)</a:t>
            </a:r>
          </a:p>
          <a:p>
            <a:pPr marL="0" lvl="0" indent="0">
              <a:spcAft>
                <a:spcPts val="600"/>
              </a:spcAft>
              <a:buNone/>
              <a:defRPr/>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4576161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Autofit/>
          </a:bodyPr>
          <a:lstStyle/>
          <a:p>
            <a:r>
              <a:rPr lang="en-US" dirty="0">
                <a:latin typeface="Segoe UI Light" panose="020B0502040204020203" pitchFamily="34" charset="0"/>
                <a:cs typeface="Segoe UI Light" panose="020B0502040204020203" pitchFamily="34" charset="0"/>
              </a:rPr>
              <a:t>Concession Law vs. PPP Law </a:t>
            </a:r>
          </a:p>
        </p:txBody>
      </p:sp>
      <p:sp>
        <p:nvSpPr>
          <p:cNvPr id="38" name="Content Placeholder 17"/>
          <p:cNvSpPr txBox="1">
            <a:spLocks/>
          </p:cNvSpPr>
          <p:nvPr/>
        </p:nvSpPr>
        <p:spPr>
          <a:xfrm>
            <a:off x="636565" y="1401772"/>
            <a:ext cx="10918870" cy="5008172"/>
          </a:xfrm>
          <a:prstGeom prst="rect">
            <a:avLst/>
          </a:prstGeom>
        </p:spPr>
        <p:txBody>
          <a:bodyPr vert="horz" lIns="91440" tIns="45720" rIns="91440" bIns="45720" rtlCol="0">
            <a:no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spcAft>
                <a:spcPts val="600"/>
              </a:spcAft>
              <a:buAutoNum type="arabicPeriod"/>
              <a:defRPr/>
            </a:pPr>
            <a:r>
              <a:rPr lang="en-US" sz="1400" dirty="0">
                <a:solidFill>
                  <a:schemeClr val="tx1"/>
                </a:solidFill>
                <a:latin typeface="Arial" panose="020B0604020202020204" pitchFamily="34" charset="0"/>
                <a:cs typeface="Arial" panose="020B0604020202020204" pitchFamily="34" charset="0"/>
              </a:rPr>
              <a:t>CONCESSION LAW (2006) VS. PPP LAW (2015)</a:t>
            </a:r>
          </a:p>
          <a:p>
            <a:pPr marL="0" indent="0" algn="just">
              <a:spcAft>
                <a:spcPts val="600"/>
              </a:spcAft>
              <a:buNone/>
              <a:defRPr/>
            </a:pPr>
            <a:endParaRPr lang="en-US" sz="1400" dirty="0">
              <a:solidFill>
                <a:schemeClr val="tx1"/>
              </a:solidFill>
              <a:latin typeface="Arial" panose="020B0604020202020204" pitchFamily="34" charset="0"/>
              <a:cs typeface="Arial" panose="020B0604020202020204" pitchFamily="34" charset="0"/>
            </a:endParaRPr>
          </a:p>
          <a:p>
            <a:pPr marL="0" indent="0" algn="just">
              <a:spcAft>
                <a:spcPts val="600"/>
              </a:spcAft>
              <a:buNone/>
              <a:defRPr/>
            </a:pPr>
            <a:r>
              <a:rPr lang="en-US" sz="1400" dirty="0">
                <a:solidFill>
                  <a:schemeClr val="tx1"/>
                </a:solidFill>
                <a:latin typeface="Arial" panose="020B0604020202020204" pitchFamily="34" charset="0"/>
                <a:cs typeface="Arial" panose="020B0604020202020204" pitchFamily="34" charset="0"/>
              </a:rPr>
              <a:t>The Concession law (2006) has been recommended by the legal consultant due to the following advantages:</a:t>
            </a:r>
          </a:p>
          <a:p>
            <a:pPr algn="just">
              <a:spcAft>
                <a:spcPts val="600"/>
              </a:spcAft>
              <a:defRPr/>
            </a:pPr>
            <a:r>
              <a:rPr lang="en-US" sz="1400" dirty="0">
                <a:solidFill>
                  <a:schemeClr val="tx1"/>
                </a:solidFill>
                <a:latin typeface="Arial" panose="020B0604020202020204" pitchFamily="34" charset="0"/>
                <a:cs typeface="Arial" panose="020B0604020202020204" pitchFamily="34" charset="0"/>
              </a:rPr>
              <a:t>Ability for a consortium to nominate SPV;</a:t>
            </a:r>
          </a:p>
          <a:p>
            <a:pPr algn="just">
              <a:spcAft>
                <a:spcPts val="600"/>
              </a:spcAft>
              <a:defRPr/>
            </a:pPr>
            <a:r>
              <a:rPr lang="en-US" sz="1400" dirty="0">
                <a:solidFill>
                  <a:schemeClr val="tx1"/>
                </a:solidFill>
                <a:latin typeface="Arial" panose="020B0604020202020204" pitchFamily="34" charset="0"/>
                <a:cs typeface="Arial" panose="020B0604020202020204" pitchFamily="34" charset="0"/>
              </a:rPr>
              <a:t>Clear right to terminate without confirmation from local court;</a:t>
            </a:r>
          </a:p>
          <a:p>
            <a:pPr algn="just">
              <a:spcAft>
                <a:spcPts val="600"/>
              </a:spcAft>
              <a:defRPr/>
            </a:pPr>
            <a:r>
              <a:rPr lang="en-US" sz="1400" dirty="0">
                <a:solidFill>
                  <a:schemeClr val="tx1"/>
                </a:solidFill>
                <a:latin typeface="Arial" panose="020B0604020202020204" pitchFamily="34" charset="0"/>
                <a:cs typeface="Arial" panose="020B0604020202020204" pitchFamily="34" charset="0"/>
              </a:rPr>
              <a:t>International arbitration for locally registered SPV;</a:t>
            </a:r>
          </a:p>
          <a:p>
            <a:pPr algn="just">
              <a:spcAft>
                <a:spcPts val="600"/>
              </a:spcAft>
              <a:defRPr/>
            </a:pPr>
            <a:r>
              <a:rPr lang="en-US" sz="1400" dirty="0">
                <a:solidFill>
                  <a:schemeClr val="tx1"/>
                </a:solidFill>
                <a:latin typeface="Arial" panose="020B0604020202020204" pitchFamily="34" charset="0"/>
                <a:cs typeface="Arial" panose="020B0604020202020204" pitchFamily="34" charset="0"/>
              </a:rPr>
              <a:t>Protection against currency risk;</a:t>
            </a:r>
          </a:p>
          <a:p>
            <a:pPr algn="just">
              <a:spcAft>
                <a:spcPts val="600"/>
              </a:spcAft>
              <a:defRPr/>
            </a:pPr>
            <a:r>
              <a:rPr lang="en-US" sz="1400" dirty="0">
                <a:solidFill>
                  <a:schemeClr val="tx1"/>
                </a:solidFill>
                <a:latin typeface="Arial" panose="020B0604020202020204" pitchFamily="34" charset="0"/>
                <a:cs typeface="Arial" panose="020B0604020202020204" pitchFamily="34" charset="0"/>
              </a:rPr>
              <a:t>Market tried and tested (Almaty Ring Road PPP with participation of international bidders and lenders). </a:t>
            </a:r>
          </a:p>
          <a:p>
            <a:pPr algn="just">
              <a:spcAft>
                <a:spcPts val="600"/>
              </a:spcAft>
              <a:defRPr/>
            </a:pPr>
            <a:endParaRPr lang="en-US" sz="1400" dirty="0">
              <a:solidFill>
                <a:schemeClr val="tx1"/>
              </a:solidFill>
              <a:latin typeface="Arial" panose="020B0604020202020204" pitchFamily="34" charset="0"/>
              <a:cs typeface="Arial" panose="020B0604020202020204" pitchFamily="34" charset="0"/>
            </a:endParaRPr>
          </a:p>
          <a:p>
            <a:pPr algn="just">
              <a:spcAft>
                <a:spcPts val="600"/>
              </a:spcAft>
              <a:defRPr/>
            </a:pPr>
            <a:endParaRPr lang="en-US" sz="1400" dirty="0">
              <a:solidFill>
                <a:schemeClr val="tx1"/>
              </a:solidFill>
              <a:latin typeface="Arial" panose="020B0604020202020204" pitchFamily="34" charset="0"/>
              <a:cs typeface="Arial" panose="020B0604020202020204" pitchFamily="34" charset="0"/>
            </a:endParaRPr>
          </a:p>
          <a:p>
            <a:pPr marL="0" indent="0" algn="just">
              <a:spcAft>
                <a:spcPts val="600"/>
              </a:spcAft>
              <a:buNone/>
              <a:defRPr/>
            </a:pPr>
            <a:endParaRPr lang="en-US" sz="1400" dirty="0">
              <a:solidFill>
                <a:schemeClr val="tx1"/>
              </a:solidFill>
              <a:latin typeface="Arial" panose="020B0604020202020204" pitchFamily="34" charset="0"/>
              <a:cs typeface="Arial" panose="020B0604020202020204" pitchFamily="34" charset="0"/>
            </a:endParaRPr>
          </a:p>
          <a:p>
            <a:pPr marL="0" indent="0">
              <a:spcAft>
                <a:spcPts val="600"/>
              </a:spcAft>
              <a:buNone/>
              <a:defRPr/>
            </a:pPr>
            <a:endParaRPr lang="en-US" sz="1400" dirty="0">
              <a:solidFill>
                <a:schemeClr val="tx1"/>
              </a:solidFill>
              <a:latin typeface="Arial" panose="020B0604020202020204" pitchFamily="34" charset="0"/>
              <a:cs typeface="Arial" panose="020B0604020202020204" pitchFamily="34" charset="0"/>
            </a:endParaRPr>
          </a:p>
          <a:p>
            <a:pPr marL="0" lvl="0" indent="0">
              <a:spcAft>
                <a:spcPts val="600"/>
              </a:spcAft>
              <a:buNone/>
              <a:defRPr/>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5742068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Autofit/>
          </a:bodyPr>
          <a:lstStyle/>
          <a:p>
            <a:r>
              <a:rPr lang="en-US" dirty="0">
                <a:latin typeface="Segoe UI Light" panose="020B0502040204020203" pitchFamily="34" charset="0"/>
                <a:cs typeface="Segoe UI Light" panose="020B0502040204020203" pitchFamily="34" charset="0"/>
              </a:rPr>
              <a:t>Infrastructure model  </a:t>
            </a:r>
          </a:p>
        </p:txBody>
      </p:sp>
      <p:sp>
        <p:nvSpPr>
          <p:cNvPr id="38" name="Content Placeholder 17"/>
          <p:cNvSpPr txBox="1">
            <a:spLocks/>
          </p:cNvSpPr>
          <p:nvPr/>
        </p:nvSpPr>
        <p:spPr>
          <a:xfrm>
            <a:off x="521207" y="1253773"/>
            <a:ext cx="10918870" cy="5485691"/>
          </a:xfrm>
          <a:prstGeom prst="rect">
            <a:avLst/>
          </a:prstGeom>
        </p:spPr>
        <p:txBody>
          <a:bodyPr vert="horz" lIns="91440" tIns="45720" rIns="91440" bIns="45720" rtlCol="0">
            <a:no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gn="just">
              <a:spcAft>
                <a:spcPts val="600"/>
              </a:spcAft>
              <a:buNone/>
              <a:defRPr/>
            </a:pPr>
            <a:r>
              <a:rPr lang="en-US" sz="1400" dirty="0">
                <a:solidFill>
                  <a:schemeClr val="tx1"/>
                </a:solidFill>
                <a:latin typeface="Arial" panose="020B0604020202020204" pitchFamily="34" charset="0"/>
                <a:cs typeface="Arial" panose="020B0604020202020204" pitchFamily="34" charset="0"/>
              </a:rPr>
              <a:t>2.      WHY INFRASTRUCTURE MODEL?</a:t>
            </a:r>
          </a:p>
          <a:p>
            <a:pPr marL="0" indent="0" algn="just">
              <a:spcAft>
                <a:spcPts val="600"/>
              </a:spcAft>
              <a:buNone/>
              <a:defRPr/>
            </a:pPr>
            <a:r>
              <a:rPr lang="en-US" sz="1400" dirty="0">
                <a:solidFill>
                  <a:schemeClr val="tx1"/>
                </a:solidFill>
                <a:latin typeface="Arial" panose="020B0604020202020204" pitchFamily="34" charset="0"/>
                <a:cs typeface="Arial" panose="020B0604020202020204" pitchFamily="34" charset="0"/>
              </a:rPr>
              <a:t>Under the “infrastructure model”, or limited service model, the Concessionaire provides only facility management and maintenance services in respect of the Concession Facility, while the Functional Operator (University) provides services for the functional operation of the Concession Facility, i.e. provides medical and clinical, educational, laboratory and research services that are excluded from the scope of the services of the Concessionaire.</a:t>
            </a:r>
          </a:p>
          <a:p>
            <a:pPr marL="0" indent="0" algn="just">
              <a:spcAft>
                <a:spcPts val="600"/>
              </a:spcAft>
              <a:buNone/>
              <a:defRPr/>
            </a:pPr>
            <a:r>
              <a:rPr lang="en-US" sz="1400" dirty="0">
                <a:solidFill>
                  <a:schemeClr val="tx1"/>
                </a:solidFill>
                <a:latin typeface="Arial" panose="020B0604020202020204" pitchFamily="34" charset="0"/>
                <a:cs typeface="Arial" panose="020B0604020202020204" pitchFamily="34" charset="0"/>
              </a:rPr>
              <a:t>A limited experience in implementing healthcare PPP affects the cost of the project for Kazakhstan as it increases risks for investors and financiers and results in higher requirements for return of equity and higher borrowing costs. Therefore, the project structure, at least for the pilots, shall be simple with measurable KPIs for concessionaire.</a:t>
            </a:r>
          </a:p>
          <a:p>
            <a:pPr marL="0" indent="0" algn="just">
              <a:spcAft>
                <a:spcPts val="600"/>
              </a:spcAft>
              <a:buNone/>
              <a:defRPr/>
            </a:pPr>
            <a:r>
              <a:rPr lang="en-US" sz="1400" dirty="0">
                <a:solidFill>
                  <a:schemeClr val="tx1"/>
                </a:solidFill>
                <a:latin typeface="Arial" panose="020B0604020202020204" pitchFamily="34" charset="0"/>
                <a:cs typeface="Arial" panose="020B0604020202020204" pitchFamily="34" charset="0"/>
              </a:rPr>
              <a:t>Associated risks for Integrated model: </a:t>
            </a:r>
          </a:p>
          <a:p>
            <a:pPr algn="just">
              <a:lnSpc>
                <a:spcPct val="100000"/>
              </a:lnSpc>
              <a:spcBef>
                <a:spcPts val="0"/>
              </a:spcBef>
              <a:spcAft>
                <a:spcPts val="0"/>
              </a:spcAft>
              <a:defRPr/>
            </a:pPr>
            <a:r>
              <a:rPr lang="en-US" sz="1400" dirty="0">
                <a:solidFill>
                  <a:schemeClr val="tx1"/>
                </a:solidFill>
                <a:latin typeface="Arial" panose="020B0604020202020204" pitchFamily="34" charset="0"/>
                <a:cs typeface="Arial" panose="020B0604020202020204" pitchFamily="34" charset="0"/>
              </a:rPr>
              <a:t>Possibility and capacity of investors to assume the medical risks;</a:t>
            </a:r>
          </a:p>
          <a:p>
            <a:pPr algn="just">
              <a:lnSpc>
                <a:spcPct val="100000"/>
              </a:lnSpc>
              <a:spcBef>
                <a:spcPts val="0"/>
              </a:spcBef>
              <a:spcAft>
                <a:spcPts val="0"/>
              </a:spcAft>
              <a:defRPr/>
            </a:pPr>
            <a:r>
              <a:rPr lang="en-US" sz="1400" dirty="0">
                <a:solidFill>
                  <a:schemeClr val="tx1"/>
                </a:solidFill>
                <a:latin typeface="Arial" panose="020B0604020202020204" pitchFamily="34" charset="0"/>
                <a:cs typeface="Arial" panose="020B0604020202020204" pitchFamily="34" charset="0"/>
              </a:rPr>
              <a:t>Higher return on associated medical risks;</a:t>
            </a:r>
          </a:p>
          <a:p>
            <a:pPr algn="just">
              <a:lnSpc>
                <a:spcPct val="100000"/>
              </a:lnSpc>
              <a:spcBef>
                <a:spcPts val="0"/>
              </a:spcBef>
              <a:spcAft>
                <a:spcPts val="0"/>
              </a:spcAft>
              <a:defRPr/>
            </a:pPr>
            <a:r>
              <a:rPr lang="en-US" sz="1400" dirty="0">
                <a:solidFill>
                  <a:schemeClr val="tx1"/>
                </a:solidFill>
                <a:latin typeface="Arial" panose="020B0604020202020204" pitchFamily="34" charset="0"/>
                <a:cs typeface="Arial" panose="020B0604020202020204" pitchFamily="34" charset="0"/>
              </a:rPr>
              <a:t>The tariff of guaranteed free health service package cannot cover actual expenses of high-quality advanced health services in full;</a:t>
            </a:r>
          </a:p>
          <a:p>
            <a:pPr algn="just">
              <a:lnSpc>
                <a:spcPct val="100000"/>
              </a:lnSpc>
              <a:spcBef>
                <a:spcPts val="0"/>
              </a:spcBef>
              <a:spcAft>
                <a:spcPts val="0"/>
              </a:spcAft>
              <a:defRPr/>
            </a:pPr>
            <a:r>
              <a:rPr lang="en-US" sz="1400" dirty="0">
                <a:solidFill>
                  <a:schemeClr val="tx1"/>
                </a:solidFill>
                <a:latin typeface="Arial" panose="020B0604020202020204" pitchFamily="34" charset="0"/>
                <a:cs typeface="Arial" panose="020B0604020202020204" pitchFamily="34" charset="0"/>
              </a:rPr>
              <a:t>Local healthcare system/regulations and health workers recruitment related issues; and others.</a:t>
            </a:r>
          </a:p>
          <a:p>
            <a:pPr marL="0" indent="0" algn="just">
              <a:spcAft>
                <a:spcPts val="600"/>
              </a:spcAft>
              <a:buNone/>
              <a:defRPr/>
            </a:pPr>
            <a:r>
              <a:rPr lang="en-US" sz="1400" dirty="0">
                <a:solidFill>
                  <a:schemeClr val="tx1"/>
                </a:solidFill>
                <a:latin typeface="Arial" panose="020B0604020202020204" pitchFamily="34" charset="0"/>
                <a:cs typeface="Arial" panose="020B0604020202020204" pitchFamily="34" charset="0"/>
              </a:rPr>
              <a:t>Advantages of the Infrastructure model:</a:t>
            </a:r>
          </a:p>
          <a:p>
            <a:pPr algn="just">
              <a:lnSpc>
                <a:spcPct val="100000"/>
              </a:lnSpc>
              <a:spcBef>
                <a:spcPts val="0"/>
              </a:spcBef>
              <a:spcAft>
                <a:spcPts val="0"/>
              </a:spcAft>
              <a:defRPr/>
            </a:pPr>
            <a:r>
              <a:rPr lang="en-US" sz="1400" dirty="0">
                <a:solidFill>
                  <a:schemeClr val="tx1"/>
                </a:solidFill>
                <a:latin typeface="Arial" panose="020B0604020202020204" pitchFamily="34" charset="0"/>
                <a:cs typeface="Arial" panose="020B0604020202020204" pitchFamily="34" charset="0"/>
              </a:rPr>
              <a:t>Fewer risks for the government and likely would not result in higher project costs;</a:t>
            </a:r>
          </a:p>
          <a:p>
            <a:pPr algn="just">
              <a:lnSpc>
                <a:spcPct val="100000"/>
              </a:lnSpc>
              <a:spcBef>
                <a:spcPts val="0"/>
              </a:spcBef>
              <a:spcAft>
                <a:spcPts val="0"/>
              </a:spcAft>
              <a:defRPr/>
            </a:pPr>
            <a:r>
              <a:rPr lang="en-US" sz="1400" dirty="0">
                <a:solidFill>
                  <a:schemeClr val="tx1"/>
                </a:solidFill>
                <a:latin typeface="Arial" panose="020B0604020202020204" pitchFamily="34" charset="0"/>
                <a:cs typeface="Arial" panose="020B0604020202020204" pitchFamily="34" charset="0"/>
              </a:rPr>
              <a:t>Favorable environment for competition (prospective concessionaires will not be limited to medical companies only);</a:t>
            </a:r>
          </a:p>
          <a:p>
            <a:pPr algn="just">
              <a:lnSpc>
                <a:spcPct val="100000"/>
              </a:lnSpc>
              <a:spcBef>
                <a:spcPts val="0"/>
              </a:spcBef>
              <a:spcAft>
                <a:spcPts val="0"/>
              </a:spcAft>
              <a:defRPr/>
            </a:pPr>
            <a:r>
              <a:rPr lang="en-GB" sz="1400" dirty="0">
                <a:solidFill>
                  <a:schemeClr val="tx1"/>
                </a:solidFill>
                <a:latin typeface="Arial" panose="020B0604020202020204" pitchFamily="34" charset="0"/>
                <a:cs typeface="Arial" panose="020B0604020202020204" pitchFamily="34" charset="0"/>
              </a:rPr>
              <a:t>Possibility to demonstrate a successful project in the market because of the simpler project structure;</a:t>
            </a:r>
            <a:endParaRPr lang="ru-KZ" sz="1400" dirty="0">
              <a:solidFill>
                <a:schemeClr val="tx1"/>
              </a:solidFill>
              <a:latin typeface="Arial" panose="020B0604020202020204" pitchFamily="34" charset="0"/>
              <a:cs typeface="Arial" panose="020B0604020202020204" pitchFamily="34" charset="0"/>
            </a:endParaRPr>
          </a:p>
          <a:p>
            <a:pPr algn="just">
              <a:lnSpc>
                <a:spcPct val="100000"/>
              </a:lnSpc>
              <a:spcBef>
                <a:spcPts val="0"/>
              </a:spcBef>
              <a:spcAft>
                <a:spcPts val="0"/>
              </a:spcAft>
              <a:defRPr/>
            </a:pPr>
            <a:r>
              <a:rPr lang="en-GB" sz="1400" dirty="0">
                <a:solidFill>
                  <a:schemeClr val="tx1"/>
                </a:solidFill>
                <a:latin typeface="Arial" panose="020B0604020202020204" pitchFamily="34" charset="0"/>
                <a:cs typeface="Arial" panose="020B0604020202020204" pitchFamily="34" charset="0"/>
              </a:rPr>
              <a:t>Project attractiveness for financiers to enable elaboration of the PPP mechanism (it is easier to finance such project); </a:t>
            </a:r>
          </a:p>
          <a:p>
            <a:pPr algn="just">
              <a:lnSpc>
                <a:spcPct val="100000"/>
              </a:lnSpc>
              <a:spcBef>
                <a:spcPts val="0"/>
              </a:spcBef>
              <a:spcAft>
                <a:spcPts val="0"/>
              </a:spcAft>
              <a:defRPr/>
            </a:pPr>
            <a:r>
              <a:rPr lang="en-GB" sz="1400" dirty="0">
                <a:solidFill>
                  <a:schemeClr val="tx1"/>
                </a:solidFill>
                <a:latin typeface="Arial" panose="020B0604020202020204" pitchFamily="34" charset="0"/>
                <a:cs typeface="Arial" panose="020B0604020202020204" pitchFamily="34" charset="0"/>
              </a:rPr>
              <a:t>The University can improve its clinical and medical services and learn from the Concessionaire how to operate and maintain the hospital; and others.</a:t>
            </a:r>
            <a:endParaRPr lang="en-US" sz="1400" dirty="0">
              <a:solidFill>
                <a:schemeClr val="tx1"/>
              </a:solidFill>
              <a:latin typeface="Arial" panose="020B0604020202020204" pitchFamily="34" charset="0"/>
              <a:cs typeface="Arial" panose="020B0604020202020204" pitchFamily="34" charset="0"/>
            </a:endParaRPr>
          </a:p>
          <a:p>
            <a:pPr algn="just">
              <a:spcAft>
                <a:spcPts val="600"/>
              </a:spcAft>
              <a:defRPr/>
            </a:pPr>
            <a:endParaRPr lang="en-US" sz="1400" dirty="0">
              <a:solidFill>
                <a:schemeClr val="tx1"/>
              </a:solidFill>
              <a:latin typeface="Arial" panose="020B0604020202020204" pitchFamily="34" charset="0"/>
              <a:cs typeface="Arial" panose="020B0604020202020204" pitchFamily="34" charset="0"/>
            </a:endParaRPr>
          </a:p>
          <a:p>
            <a:pPr algn="just">
              <a:spcAft>
                <a:spcPts val="600"/>
              </a:spcAft>
              <a:defRPr/>
            </a:pPr>
            <a:endParaRPr lang="en-US" sz="1400" dirty="0">
              <a:solidFill>
                <a:schemeClr val="tx1"/>
              </a:solidFill>
              <a:latin typeface="Arial" panose="020B0604020202020204" pitchFamily="34" charset="0"/>
              <a:cs typeface="Arial" panose="020B0604020202020204" pitchFamily="34" charset="0"/>
            </a:endParaRPr>
          </a:p>
          <a:p>
            <a:pPr marL="0" indent="0" algn="just">
              <a:spcAft>
                <a:spcPts val="600"/>
              </a:spcAft>
              <a:buNone/>
              <a:defRPr/>
            </a:pPr>
            <a:endParaRPr lang="en-US" sz="1400" dirty="0">
              <a:solidFill>
                <a:schemeClr val="tx1"/>
              </a:solidFill>
              <a:latin typeface="Arial" panose="020B0604020202020204" pitchFamily="34" charset="0"/>
              <a:cs typeface="Arial" panose="020B0604020202020204" pitchFamily="34" charset="0"/>
            </a:endParaRPr>
          </a:p>
          <a:p>
            <a:pPr marL="0" indent="0">
              <a:spcAft>
                <a:spcPts val="600"/>
              </a:spcAft>
              <a:buNone/>
              <a:defRPr/>
            </a:pPr>
            <a:endParaRPr lang="en-US" sz="1400" dirty="0">
              <a:solidFill>
                <a:schemeClr val="tx1"/>
              </a:solidFill>
              <a:latin typeface="Arial" panose="020B0604020202020204" pitchFamily="34" charset="0"/>
              <a:cs typeface="Arial" panose="020B0604020202020204" pitchFamily="34" charset="0"/>
            </a:endParaRPr>
          </a:p>
          <a:p>
            <a:pPr marL="0" lvl="0" indent="0">
              <a:spcAft>
                <a:spcPts val="600"/>
              </a:spcAft>
              <a:buNone/>
              <a:defRPr/>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8681121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Autofit/>
          </a:bodyPr>
          <a:lstStyle/>
          <a:p>
            <a:r>
              <a:rPr lang="en-US" dirty="0">
                <a:latin typeface="Segoe UI Light" panose="020B0502040204020203" pitchFamily="34" charset="0"/>
                <a:cs typeface="Segoe UI Light" panose="020B0502040204020203" pitchFamily="34" charset="0"/>
              </a:rPr>
              <a:t>Legislative reform </a:t>
            </a:r>
          </a:p>
        </p:txBody>
      </p:sp>
      <p:sp>
        <p:nvSpPr>
          <p:cNvPr id="38" name="Content Placeholder 17"/>
          <p:cNvSpPr txBox="1">
            <a:spLocks/>
          </p:cNvSpPr>
          <p:nvPr/>
        </p:nvSpPr>
        <p:spPr>
          <a:xfrm>
            <a:off x="541610" y="1524708"/>
            <a:ext cx="10918870" cy="5008172"/>
          </a:xfrm>
          <a:prstGeom prst="rect">
            <a:avLst/>
          </a:prstGeom>
        </p:spPr>
        <p:txBody>
          <a:bodyPr vert="horz" lIns="91440" tIns="45720" rIns="91440" bIns="45720" rtlCol="0">
            <a:no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gn="just">
              <a:spcAft>
                <a:spcPts val="600"/>
              </a:spcAft>
              <a:buNone/>
              <a:defRPr/>
            </a:pPr>
            <a:r>
              <a:rPr lang="en-US" sz="1400" dirty="0">
                <a:solidFill>
                  <a:schemeClr val="tx1"/>
                </a:solidFill>
                <a:latin typeface="Arial" panose="020B0604020202020204" pitchFamily="34" charset="0"/>
                <a:cs typeface="Arial" panose="020B0604020202020204" pitchFamily="34" charset="0"/>
              </a:rPr>
              <a:t>3. LEGISLATIVE RECOMMENDATIONS:</a:t>
            </a:r>
          </a:p>
          <a:p>
            <a:pPr marL="0" indent="0" algn="just">
              <a:lnSpc>
                <a:spcPct val="100000"/>
              </a:lnSpc>
              <a:spcBef>
                <a:spcPts val="600"/>
              </a:spcBef>
              <a:spcAft>
                <a:spcPts val="600"/>
              </a:spcAft>
              <a:buNone/>
              <a:defRPr/>
            </a:pPr>
            <a:r>
              <a:rPr lang="en-US" sz="1400" dirty="0">
                <a:solidFill>
                  <a:schemeClr val="tx1"/>
                </a:solidFill>
                <a:latin typeface="Arial" panose="020B0604020202020204" pitchFamily="34" charset="0"/>
                <a:cs typeface="Arial" panose="020B0604020202020204" pitchFamily="34" charset="0"/>
              </a:rPr>
              <a:t>Background:</a:t>
            </a:r>
          </a:p>
          <a:p>
            <a:pPr algn="just">
              <a:lnSpc>
                <a:spcPct val="100000"/>
              </a:lnSpc>
              <a:spcBef>
                <a:spcPts val="600"/>
              </a:spcBef>
              <a:spcAft>
                <a:spcPts val="600"/>
              </a:spcAft>
              <a:defRPr/>
            </a:pPr>
            <a:r>
              <a:rPr lang="en-US" sz="1400" dirty="0">
                <a:solidFill>
                  <a:schemeClr val="tx1"/>
                </a:solidFill>
                <a:latin typeface="Arial" panose="020B0604020202020204" pitchFamily="34" charset="0"/>
                <a:cs typeface="Arial" panose="020B0604020202020204" pitchFamily="34" charset="0"/>
              </a:rPr>
              <a:t>October 2018 - Conversion of the republican state enterprise “Karaganda State Medical University” into a non-commercial joint-stock company;</a:t>
            </a:r>
          </a:p>
          <a:p>
            <a:pPr algn="just">
              <a:lnSpc>
                <a:spcPct val="100000"/>
              </a:lnSpc>
              <a:spcBef>
                <a:spcPts val="600"/>
              </a:spcBef>
              <a:spcAft>
                <a:spcPts val="600"/>
              </a:spcAft>
              <a:defRPr/>
            </a:pPr>
            <a:r>
              <a:rPr lang="en-US" sz="1400" dirty="0">
                <a:solidFill>
                  <a:schemeClr val="tx1"/>
                </a:solidFill>
                <a:latin typeface="Arial" panose="020B0604020202020204" pitchFamily="34" charset="0"/>
                <a:cs typeface="Arial" panose="020B0604020202020204" pitchFamily="34" charset="0"/>
              </a:rPr>
              <a:t>Legislative limitations to engage Functional Operator under the Concession Law.</a:t>
            </a:r>
          </a:p>
          <a:p>
            <a:pPr marL="0" indent="0" algn="just">
              <a:lnSpc>
                <a:spcPct val="100000"/>
              </a:lnSpc>
              <a:spcBef>
                <a:spcPts val="600"/>
              </a:spcBef>
              <a:spcAft>
                <a:spcPts val="600"/>
              </a:spcAft>
              <a:buNone/>
              <a:defRPr/>
            </a:pPr>
            <a:r>
              <a:rPr lang="en-US" sz="1400" dirty="0">
                <a:solidFill>
                  <a:schemeClr val="tx1"/>
                </a:solidFill>
                <a:latin typeface="Arial" panose="020B0604020202020204" pitchFamily="34" charset="0"/>
                <a:cs typeface="Arial" panose="020B0604020202020204" pitchFamily="34" charset="0"/>
              </a:rPr>
              <a:t>Legislative recommendations:</a:t>
            </a:r>
          </a:p>
          <a:p>
            <a:pPr algn="just">
              <a:spcAft>
                <a:spcPts val="600"/>
              </a:spcAft>
              <a:defRPr/>
            </a:pPr>
            <a:r>
              <a:rPr lang="en-US" sz="1400" dirty="0">
                <a:solidFill>
                  <a:schemeClr val="tx1"/>
                </a:solidFill>
                <a:latin typeface="Arial" panose="020B0604020202020204" pitchFamily="34" charset="0"/>
                <a:cs typeface="Arial" panose="020B0604020202020204" pitchFamily="34" charset="0"/>
              </a:rPr>
              <a:t>Introduction of the concepts of the Functional Operator and Technical Operator;</a:t>
            </a:r>
          </a:p>
          <a:p>
            <a:pPr algn="just">
              <a:spcAft>
                <a:spcPts val="600"/>
              </a:spcAft>
              <a:defRPr/>
            </a:pPr>
            <a:r>
              <a:rPr lang="en-US" sz="1400" dirty="0">
                <a:solidFill>
                  <a:schemeClr val="tx1"/>
                </a:solidFill>
                <a:latin typeface="Arial" panose="020B0604020202020204" pitchFamily="34" charset="0"/>
                <a:cs typeface="Arial" panose="020B0604020202020204" pitchFamily="34" charset="0"/>
              </a:rPr>
              <a:t>Possibility to allow operation of the Concession Facility by both Technical Operator and Functional Operator  (“</a:t>
            </a:r>
            <a:r>
              <a:rPr lang="en-US" sz="1400" i="1" dirty="0">
                <a:solidFill>
                  <a:schemeClr val="tx1"/>
                </a:solidFill>
                <a:latin typeface="Arial" panose="020B0604020202020204" pitchFamily="34" charset="0"/>
                <a:cs typeface="Arial" panose="020B0604020202020204" pitchFamily="34" charset="0"/>
              </a:rPr>
              <a:t>Functional Maintenance of the Concession Facility</a:t>
            </a:r>
            <a:r>
              <a:rPr lang="en-US" sz="1400" dirty="0">
                <a:solidFill>
                  <a:schemeClr val="tx1"/>
                </a:solidFill>
                <a:latin typeface="Arial" panose="020B0604020202020204" pitchFamily="34" charset="0"/>
                <a:cs typeface="Arial" panose="020B0604020202020204" pitchFamily="34" charset="0"/>
              </a:rPr>
              <a:t>” and “</a:t>
            </a:r>
            <a:r>
              <a:rPr lang="en-US" sz="1400" i="1" dirty="0">
                <a:solidFill>
                  <a:schemeClr val="tx1"/>
                </a:solidFill>
                <a:latin typeface="Arial" panose="020B0604020202020204" pitchFamily="34" charset="0"/>
                <a:cs typeface="Arial" panose="020B0604020202020204" pitchFamily="34" charset="0"/>
              </a:rPr>
              <a:t>Technical Maintenance of the Concession Facility</a:t>
            </a:r>
            <a:r>
              <a:rPr lang="en-US" sz="1400" dirty="0">
                <a:solidFill>
                  <a:schemeClr val="tx1"/>
                </a:solidFill>
                <a:latin typeface="Arial" panose="020B0604020202020204" pitchFamily="34" charset="0"/>
                <a:cs typeface="Arial" panose="020B0604020202020204" pitchFamily="34" charset="0"/>
              </a:rPr>
              <a:t>”);</a:t>
            </a:r>
          </a:p>
          <a:p>
            <a:pPr algn="just">
              <a:spcAft>
                <a:spcPts val="600"/>
              </a:spcAft>
              <a:defRPr/>
            </a:pPr>
            <a:r>
              <a:rPr lang="en-US" sz="1400" dirty="0">
                <a:solidFill>
                  <a:schemeClr val="tx1"/>
                </a:solidFill>
                <a:latin typeface="Arial" panose="020B0604020202020204" pitchFamily="34" charset="0"/>
                <a:cs typeface="Arial" panose="020B0604020202020204" pitchFamily="34" charset="0"/>
              </a:rPr>
              <a:t>Direct procurement of the Functional Operator services without tender (Government Decree to identify and appoint a Functional Operator for the whole period of concession);</a:t>
            </a:r>
          </a:p>
          <a:p>
            <a:pPr algn="just">
              <a:spcAft>
                <a:spcPts val="600"/>
              </a:spcAft>
              <a:defRPr/>
            </a:pPr>
            <a:r>
              <a:rPr lang="en-US" sz="1400" dirty="0">
                <a:solidFill>
                  <a:schemeClr val="tx1"/>
                </a:solidFill>
                <a:latin typeface="Arial" panose="020B0604020202020204" pitchFamily="34" charset="0"/>
                <a:cs typeface="Arial" panose="020B0604020202020204" pitchFamily="34" charset="0"/>
              </a:rPr>
              <a:t>Gratuitous use agreement to grant the rights to use the Concession Facility by the Functional Operator.</a:t>
            </a:r>
          </a:p>
          <a:p>
            <a:pPr marL="0" indent="0" algn="just">
              <a:spcAft>
                <a:spcPts val="600"/>
              </a:spcAft>
              <a:buNone/>
              <a:defRPr/>
            </a:pPr>
            <a:r>
              <a:rPr lang="en-US" sz="1400" dirty="0">
                <a:solidFill>
                  <a:schemeClr val="tx1"/>
                </a:solidFill>
                <a:latin typeface="Arial" panose="020B0604020202020204" pitchFamily="34" charset="0"/>
                <a:cs typeface="Arial" panose="020B0604020202020204" pitchFamily="34" charset="0"/>
              </a:rPr>
              <a:t>Legislative amendments have been successfully introduced to the Health Code, Concession Law, PPP Law, and State Property Law  and enforced on January 2020. </a:t>
            </a:r>
          </a:p>
          <a:p>
            <a:pPr algn="just">
              <a:spcAft>
                <a:spcPts val="600"/>
              </a:spcAft>
              <a:defRPr/>
            </a:pPr>
            <a:endParaRPr lang="en-US" sz="1400" dirty="0">
              <a:solidFill>
                <a:schemeClr val="tx1"/>
              </a:solidFill>
              <a:latin typeface="Arial" panose="020B0604020202020204" pitchFamily="34" charset="0"/>
              <a:cs typeface="Arial" panose="020B0604020202020204" pitchFamily="34" charset="0"/>
            </a:endParaRPr>
          </a:p>
          <a:p>
            <a:pPr algn="just">
              <a:spcAft>
                <a:spcPts val="600"/>
              </a:spcAft>
              <a:defRPr/>
            </a:pPr>
            <a:endParaRPr lang="en-US" sz="1400" dirty="0">
              <a:solidFill>
                <a:schemeClr val="tx1"/>
              </a:solidFill>
              <a:latin typeface="Arial" panose="020B0604020202020204" pitchFamily="34" charset="0"/>
              <a:cs typeface="Arial" panose="020B0604020202020204" pitchFamily="34" charset="0"/>
            </a:endParaRPr>
          </a:p>
          <a:p>
            <a:pPr algn="just">
              <a:spcAft>
                <a:spcPts val="600"/>
              </a:spcAft>
              <a:defRPr/>
            </a:pPr>
            <a:endParaRPr lang="en-US" sz="1400" dirty="0">
              <a:solidFill>
                <a:schemeClr val="tx1"/>
              </a:solidFill>
              <a:latin typeface="Arial" panose="020B0604020202020204" pitchFamily="34" charset="0"/>
              <a:cs typeface="Arial" panose="020B0604020202020204" pitchFamily="34" charset="0"/>
            </a:endParaRPr>
          </a:p>
          <a:p>
            <a:pPr marL="0" indent="0" algn="just">
              <a:spcAft>
                <a:spcPts val="600"/>
              </a:spcAft>
              <a:buNone/>
              <a:defRPr/>
            </a:pPr>
            <a:endParaRPr lang="en-US" sz="1400" dirty="0">
              <a:solidFill>
                <a:schemeClr val="tx1"/>
              </a:solidFill>
              <a:latin typeface="Arial" panose="020B0604020202020204" pitchFamily="34" charset="0"/>
              <a:cs typeface="Arial" panose="020B0604020202020204" pitchFamily="34" charset="0"/>
            </a:endParaRPr>
          </a:p>
          <a:p>
            <a:pPr algn="just">
              <a:spcAft>
                <a:spcPts val="600"/>
              </a:spcAft>
              <a:defRPr/>
            </a:pPr>
            <a:endParaRPr lang="en-US" sz="1400" dirty="0">
              <a:solidFill>
                <a:schemeClr val="tx1"/>
              </a:solidFill>
              <a:latin typeface="Arial" panose="020B0604020202020204" pitchFamily="34" charset="0"/>
              <a:cs typeface="Arial" panose="020B0604020202020204" pitchFamily="34" charset="0"/>
            </a:endParaRPr>
          </a:p>
          <a:p>
            <a:pPr marL="0" indent="0" algn="just">
              <a:spcAft>
                <a:spcPts val="600"/>
              </a:spcAft>
              <a:buNone/>
              <a:defRPr/>
            </a:pPr>
            <a:endParaRPr lang="en-US" sz="1400" dirty="0">
              <a:solidFill>
                <a:schemeClr val="tx1"/>
              </a:solidFill>
              <a:latin typeface="Arial" panose="020B0604020202020204" pitchFamily="34" charset="0"/>
              <a:cs typeface="Arial" panose="020B0604020202020204" pitchFamily="34" charset="0"/>
            </a:endParaRPr>
          </a:p>
          <a:p>
            <a:pPr marL="0" indent="0">
              <a:spcAft>
                <a:spcPts val="600"/>
              </a:spcAft>
              <a:buNone/>
              <a:defRPr/>
            </a:pPr>
            <a:endParaRPr lang="en-US" sz="1400" dirty="0">
              <a:solidFill>
                <a:schemeClr val="tx1"/>
              </a:solidFill>
              <a:latin typeface="Arial" panose="020B0604020202020204" pitchFamily="34" charset="0"/>
              <a:cs typeface="Arial" panose="020B0604020202020204" pitchFamily="34" charset="0"/>
            </a:endParaRPr>
          </a:p>
          <a:p>
            <a:pPr marL="0" lvl="0" indent="0">
              <a:spcAft>
                <a:spcPts val="600"/>
              </a:spcAft>
              <a:buNone/>
              <a:defRPr/>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9744184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Content Placeholder 17"/>
          <p:cNvSpPr txBox="1">
            <a:spLocks/>
          </p:cNvSpPr>
          <p:nvPr/>
        </p:nvSpPr>
        <p:spPr>
          <a:xfrm>
            <a:off x="541610" y="1346908"/>
            <a:ext cx="10918870" cy="5206292"/>
          </a:xfrm>
          <a:prstGeom prst="rect">
            <a:avLst/>
          </a:prstGeom>
        </p:spPr>
        <p:txBody>
          <a:bodyPr vert="horz" lIns="91440" tIns="45720" rIns="91440" bIns="45720" rtlCol="0">
            <a:no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600"/>
              </a:spcAft>
              <a:buNone/>
              <a:defRPr/>
            </a:pPr>
            <a:endParaRPr lang="ru-RU" sz="2800" dirty="0">
              <a:solidFill>
                <a:schemeClr val="bg2">
                  <a:lumMod val="25000"/>
                </a:schemeClr>
              </a:solidFill>
              <a:latin typeface="Segoe UI Light" panose="020B0502040204020203" pitchFamily="34" charset="0"/>
              <a:ea typeface="+mj-ea"/>
              <a:cs typeface="Segoe UI Light" panose="020B0502040204020203" pitchFamily="34" charset="0"/>
            </a:endParaRPr>
          </a:p>
          <a:p>
            <a:pPr marL="0" indent="0" algn="ctr">
              <a:spcAft>
                <a:spcPts val="600"/>
              </a:spcAft>
              <a:buNone/>
              <a:defRPr/>
            </a:pPr>
            <a:endParaRPr lang="ru-RU" sz="2800" dirty="0">
              <a:solidFill>
                <a:schemeClr val="bg2">
                  <a:lumMod val="25000"/>
                </a:schemeClr>
              </a:solidFill>
              <a:latin typeface="Segoe UI Light" panose="020B0502040204020203" pitchFamily="34" charset="0"/>
              <a:ea typeface="+mj-ea"/>
              <a:cs typeface="Segoe UI Light" panose="020B0502040204020203" pitchFamily="34" charset="0"/>
            </a:endParaRPr>
          </a:p>
          <a:p>
            <a:pPr marL="0" indent="0" algn="ctr">
              <a:spcAft>
                <a:spcPts val="600"/>
              </a:spcAft>
              <a:buNone/>
              <a:defRPr/>
            </a:pPr>
            <a:r>
              <a:rPr lang="en-US" sz="2800" dirty="0">
                <a:solidFill>
                  <a:schemeClr val="bg2">
                    <a:lumMod val="25000"/>
                  </a:schemeClr>
                </a:solidFill>
                <a:latin typeface="Segoe UI Light" panose="020B0502040204020203" pitchFamily="34" charset="0"/>
                <a:ea typeface="+mj-ea"/>
                <a:cs typeface="Segoe UI Light" panose="020B0502040204020203" pitchFamily="34" charset="0"/>
              </a:rPr>
              <a:t>Thank you for your attention</a:t>
            </a:r>
            <a:r>
              <a:rPr lang="ru-RU" sz="2800" dirty="0">
                <a:solidFill>
                  <a:schemeClr val="bg2">
                    <a:lumMod val="25000"/>
                  </a:schemeClr>
                </a:solidFill>
                <a:latin typeface="Segoe UI Light" panose="020B0502040204020203" pitchFamily="34" charset="0"/>
                <a:ea typeface="+mj-ea"/>
                <a:cs typeface="Segoe UI Light" panose="020B0502040204020203" pitchFamily="34" charset="0"/>
              </a:rPr>
              <a:t>!</a:t>
            </a:r>
          </a:p>
          <a:p>
            <a:pPr marL="0" indent="0" algn="just">
              <a:spcAft>
                <a:spcPts val="600"/>
              </a:spcAft>
              <a:buNone/>
              <a:defRPr/>
            </a:pPr>
            <a:endParaRPr lang="ru-RU" sz="1400" dirty="0">
              <a:solidFill>
                <a:schemeClr val="tx1"/>
              </a:solidFill>
              <a:latin typeface="Arial" panose="020B0604020202020204" pitchFamily="34" charset="0"/>
              <a:cs typeface="Arial" panose="020B0604020202020204" pitchFamily="34" charset="0"/>
            </a:endParaRPr>
          </a:p>
          <a:p>
            <a:pPr marL="0" indent="0" algn="just">
              <a:spcAft>
                <a:spcPts val="600"/>
              </a:spcAft>
              <a:buNone/>
              <a:defRPr/>
            </a:pPr>
            <a:endParaRPr lang="ru-RU" sz="1400" dirty="0">
              <a:solidFill>
                <a:schemeClr val="tx1"/>
              </a:solidFill>
              <a:latin typeface="Arial" panose="020B0604020202020204" pitchFamily="34" charset="0"/>
              <a:cs typeface="Arial" panose="020B0604020202020204" pitchFamily="34" charset="0"/>
            </a:endParaRPr>
          </a:p>
          <a:p>
            <a:pPr marL="0" indent="0" algn="ctr">
              <a:lnSpc>
                <a:spcPct val="100000"/>
              </a:lnSpc>
              <a:spcBef>
                <a:spcPts val="0"/>
              </a:spcBef>
              <a:spcAft>
                <a:spcPts val="600"/>
              </a:spcAft>
              <a:buNone/>
              <a:defRPr/>
            </a:pPr>
            <a:r>
              <a:rPr lang="en-US" sz="1400" dirty="0">
                <a:solidFill>
                  <a:schemeClr val="tx1"/>
                </a:solidFill>
                <a:latin typeface="Arial" panose="020B0604020202020204" pitchFamily="34" charset="0"/>
                <a:cs typeface="Arial" panose="020B0604020202020204" pitchFamily="34" charset="0"/>
              </a:rPr>
              <a:t>Botagoz Vaissova</a:t>
            </a:r>
            <a:endParaRPr lang="ru-RU" sz="1400" dirty="0">
              <a:solidFill>
                <a:schemeClr val="tx1"/>
              </a:solidFill>
              <a:latin typeface="Arial" panose="020B0604020202020204" pitchFamily="34" charset="0"/>
              <a:cs typeface="Arial" panose="020B0604020202020204" pitchFamily="34" charset="0"/>
            </a:endParaRPr>
          </a:p>
          <a:p>
            <a:pPr marL="0" indent="0" algn="ctr">
              <a:lnSpc>
                <a:spcPct val="100000"/>
              </a:lnSpc>
              <a:spcBef>
                <a:spcPts val="0"/>
              </a:spcBef>
              <a:spcAft>
                <a:spcPts val="600"/>
              </a:spcAft>
              <a:buNone/>
              <a:defRPr/>
            </a:pPr>
            <a:r>
              <a:rPr lang="en-US" sz="1400" dirty="0">
                <a:solidFill>
                  <a:schemeClr val="tx1"/>
                </a:solidFill>
                <a:latin typeface="Arial" panose="020B0604020202020204" pitchFamily="34" charset="0"/>
                <a:cs typeface="Arial" panose="020B0604020202020204" pitchFamily="34" charset="0"/>
              </a:rPr>
              <a:t>Consultant | Office of Public-Private Partnership | ADB</a:t>
            </a:r>
            <a:endParaRPr lang="ru-RU" sz="1400" dirty="0">
              <a:solidFill>
                <a:schemeClr val="tx1"/>
              </a:solidFill>
              <a:latin typeface="Arial" panose="020B0604020202020204" pitchFamily="34" charset="0"/>
              <a:cs typeface="Arial" panose="020B0604020202020204" pitchFamily="34" charset="0"/>
            </a:endParaRPr>
          </a:p>
          <a:p>
            <a:pPr marL="0" indent="0" algn="ctr">
              <a:lnSpc>
                <a:spcPct val="100000"/>
              </a:lnSpc>
              <a:spcBef>
                <a:spcPts val="0"/>
              </a:spcBef>
              <a:spcAft>
                <a:spcPts val="600"/>
              </a:spcAft>
              <a:buNone/>
              <a:defRPr/>
            </a:pPr>
            <a:r>
              <a:rPr lang="en-US" sz="1400" dirty="0">
                <a:solidFill>
                  <a:schemeClr val="tx1"/>
                </a:solidFill>
                <a:latin typeface="Arial" panose="020B0604020202020204" pitchFamily="34" charset="0"/>
                <a:cs typeface="Arial" panose="020B0604020202020204" pitchFamily="34" charset="0"/>
                <a:hlinkClick r:id="rId2"/>
              </a:rPr>
              <a:t>bvaissova.consultant@adb.org</a:t>
            </a:r>
            <a:r>
              <a:rPr lang="en-US" sz="1400" dirty="0">
                <a:solidFill>
                  <a:schemeClr val="tx1"/>
                </a:solidFill>
                <a:latin typeface="Arial" panose="020B0604020202020204" pitchFamily="34" charset="0"/>
                <a:cs typeface="Arial" panose="020B0604020202020204" pitchFamily="34" charset="0"/>
              </a:rPr>
              <a:t> </a:t>
            </a:r>
          </a:p>
          <a:p>
            <a:pPr marL="0" indent="0" algn="just">
              <a:spcAft>
                <a:spcPts val="600"/>
              </a:spcAft>
              <a:buNone/>
              <a:defRPr/>
            </a:pPr>
            <a:endParaRPr lang="en-US" sz="1400" dirty="0">
              <a:solidFill>
                <a:schemeClr val="tx1"/>
              </a:solidFill>
              <a:latin typeface="Arial" panose="020B0604020202020204" pitchFamily="34" charset="0"/>
              <a:cs typeface="Arial" panose="020B0604020202020204" pitchFamily="34" charset="0"/>
            </a:endParaRPr>
          </a:p>
          <a:p>
            <a:pPr marL="0" indent="0" algn="just">
              <a:spcAft>
                <a:spcPts val="600"/>
              </a:spcAft>
              <a:buNone/>
              <a:defRPr/>
            </a:pPr>
            <a:endParaRPr lang="en-US" sz="1400" dirty="0">
              <a:solidFill>
                <a:schemeClr val="tx1"/>
              </a:solidFill>
              <a:latin typeface="Arial" panose="020B0604020202020204" pitchFamily="34" charset="0"/>
              <a:cs typeface="Arial" panose="020B0604020202020204" pitchFamily="34" charset="0"/>
            </a:endParaRPr>
          </a:p>
          <a:p>
            <a:pPr algn="just">
              <a:spcAft>
                <a:spcPts val="600"/>
              </a:spcAft>
              <a:defRPr/>
            </a:pPr>
            <a:endParaRPr lang="en-US" sz="1400" dirty="0">
              <a:solidFill>
                <a:schemeClr val="tx1"/>
              </a:solidFill>
              <a:latin typeface="Arial" panose="020B0604020202020204" pitchFamily="34" charset="0"/>
              <a:cs typeface="Arial" panose="020B0604020202020204" pitchFamily="34" charset="0"/>
            </a:endParaRPr>
          </a:p>
          <a:p>
            <a:pPr marL="0" indent="0" algn="just">
              <a:spcAft>
                <a:spcPts val="600"/>
              </a:spcAft>
              <a:buNone/>
              <a:defRPr/>
            </a:pPr>
            <a:endParaRPr lang="en-US" sz="1400" dirty="0">
              <a:solidFill>
                <a:schemeClr val="tx1"/>
              </a:solidFill>
              <a:latin typeface="Arial" panose="020B0604020202020204" pitchFamily="34" charset="0"/>
              <a:cs typeface="Arial" panose="020B0604020202020204" pitchFamily="34" charset="0"/>
            </a:endParaRPr>
          </a:p>
          <a:p>
            <a:pPr marL="0" indent="0">
              <a:spcAft>
                <a:spcPts val="600"/>
              </a:spcAft>
              <a:buNone/>
              <a:defRPr/>
            </a:pPr>
            <a:endParaRPr lang="en-US" sz="1400" dirty="0">
              <a:solidFill>
                <a:schemeClr val="tx1"/>
              </a:solidFill>
              <a:latin typeface="Arial" panose="020B0604020202020204" pitchFamily="34" charset="0"/>
              <a:cs typeface="Arial" panose="020B0604020202020204" pitchFamily="34" charset="0"/>
            </a:endParaRPr>
          </a:p>
          <a:p>
            <a:pPr marL="0" lvl="0" indent="0">
              <a:spcAft>
                <a:spcPts val="600"/>
              </a:spcAft>
              <a:buNone/>
              <a:defRPr/>
            </a:pPr>
            <a:endParaRPr lang="en-US" sz="1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9455848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F25A0713-A64B-439B-91E9-551CE2BAEA8D}" vid="{FD9CE0B8-0910-4446-AF74-F335AEE71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8a52e8c320b9a064ae3583ae3861c9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8020cb39231a0945110f9cd888b521a"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50072C5-DDE0-4258-BA7A-4D4B80DFA632}">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FD7FC771-7DFE-49DA-B577-71181BFBCB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EE8C63A-4744-4DE4-BB49-0FF0B5375C6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{86D07A0B-3EDF-40DD-8FD0-C419EB77D9CE}tf10001108_win32</Template>
  <TotalTime>0</TotalTime>
  <Words>771</Words>
  <Application>Microsoft Office PowerPoint</Application>
  <PresentationFormat>Widescreen</PresentationFormat>
  <Paragraphs>72</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Segoe UI</vt:lpstr>
      <vt:lpstr>Segoe UI Light</vt:lpstr>
      <vt:lpstr>WelcomeDoc</vt:lpstr>
      <vt:lpstr>Legal Reform on Infrastructure PPP Model for Hospital Pilots in Kazakhstan </vt:lpstr>
      <vt:lpstr>Background </vt:lpstr>
      <vt:lpstr>Concession Law vs. PPP Law </vt:lpstr>
      <vt:lpstr>Infrastructure model  </vt:lpstr>
      <vt:lpstr>Legislative reform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2020-10-07T06:25:07Z</dcterms:created>
  <dcterms:modified xsi:type="dcterms:W3CDTF">2020-10-14T03:14:57Z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